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550C"/>
    <a:srgbClr val="0324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p:scale>
          <a:sx n="25" d="100"/>
          <a:sy n="25" d="100"/>
        </p:scale>
        <p:origin x="235" y="-12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jpeg>
</file>

<file path=ppt/media/image14.png>
</file>

<file path=ppt/media/image2.png>
</file>

<file path=ppt/media/image3.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604192-985C-4215-A742-DF66CBF5CA4A}" type="datetimeFigureOut">
              <a:rPr lang="en-US" smtClean="0"/>
              <a:t>4/23/2019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2079545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604192-985C-4215-A742-DF66CBF5CA4A}" type="datetimeFigureOut">
              <a:rPr lang="en-US" smtClean="0"/>
              <a:t>4/23/2019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2294273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604192-985C-4215-A742-DF66CBF5CA4A}" type="datetimeFigureOut">
              <a:rPr lang="en-US" smtClean="0"/>
              <a:t>4/23/2019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669161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604192-985C-4215-A742-DF66CBF5CA4A}" type="datetimeFigureOut">
              <a:rPr lang="en-US" smtClean="0"/>
              <a:t>4/23/2019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1233852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604192-985C-4215-A742-DF66CBF5CA4A}" type="datetimeFigureOut">
              <a:rPr lang="en-US" smtClean="0"/>
              <a:t>4/23/2019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24420879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604192-985C-4215-A742-DF66CBF5CA4A}" type="datetimeFigureOut">
              <a:rPr lang="en-US" smtClean="0"/>
              <a:t>4/23/2019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1450806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604192-985C-4215-A742-DF66CBF5CA4A}" type="datetimeFigureOut">
              <a:rPr lang="en-US" smtClean="0"/>
              <a:t>4/23/2019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3404241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604192-985C-4215-A742-DF66CBF5CA4A}" type="datetimeFigureOut">
              <a:rPr lang="en-US" smtClean="0"/>
              <a:t>4/23/2019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3664228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604192-985C-4215-A742-DF66CBF5CA4A}" type="datetimeFigureOut">
              <a:rPr lang="en-US" smtClean="0"/>
              <a:t>4/23/2019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3515086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A604192-985C-4215-A742-DF66CBF5CA4A}" type="datetimeFigureOut">
              <a:rPr lang="en-US" smtClean="0"/>
              <a:t>4/23/2019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4189027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A604192-985C-4215-A742-DF66CBF5CA4A}" type="datetimeFigureOut">
              <a:rPr lang="en-US" smtClean="0"/>
              <a:t>4/23/2019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25CCD7-6F14-4DD9-98DB-649DD02817D4}" type="slidenum">
              <a:rPr lang="en-US" smtClean="0"/>
              <a:t>‹#›</a:t>
            </a:fld>
            <a:endParaRPr lang="en-US"/>
          </a:p>
        </p:txBody>
      </p:sp>
    </p:spTree>
    <p:extLst>
      <p:ext uri="{BB962C8B-B14F-4D97-AF65-F5344CB8AC3E}">
        <p14:creationId xmlns:p14="http://schemas.microsoft.com/office/powerpoint/2010/main" val="3793962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BA604192-985C-4215-A742-DF66CBF5CA4A}" type="datetimeFigureOut">
              <a:rPr lang="en-US" smtClean="0"/>
              <a:t>4/23/2019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2B25CCD7-6F14-4DD9-98DB-649DD02817D4}" type="slidenum">
              <a:rPr lang="en-US" smtClean="0"/>
              <a:t>‹#›</a:t>
            </a:fld>
            <a:endParaRPr lang="en-US"/>
          </a:p>
        </p:txBody>
      </p:sp>
    </p:spTree>
    <p:extLst>
      <p:ext uri="{BB962C8B-B14F-4D97-AF65-F5344CB8AC3E}">
        <p14:creationId xmlns:p14="http://schemas.microsoft.com/office/powerpoint/2010/main" val="299915256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microsoft.com/office/2007/relationships/hdphoto" Target="../media/hdphoto2.wdp"/><Relationship Id="rId18" Type="http://schemas.openxmlformats.org/officeDocument/2006/relationships/image" Target="../media/image13.jpeg"/><Relationship Id="rId3" Type="http://schemas.openxmlformats.org/officeDocument/2006/relationships/image" Target="../media/image2.png"/><Relationship Id="rId7" Type="http://schemas.openxmlformats.org/officeDocument/2006/relationships/image" Target="../media/image5.jpeg"/><Relationship Id="rId12" Type="http://schemas.openxmlformats.org/officeDocument/2006/relationships/image" Target="../media/image10.png"/><Relationship Id="rId17" Type="http://schemas.microsoft.com/office/2007/relationships/hdphoto" Target="../media/hdphoto4.wdp"/><Relationship Id="rId2" Type="http://schemas.openxmlformats.org/officeDocument/2006/relationships/image" Target="../media/image1.jpeg"/><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5" Type="http://schemas.microsoft.com/office/2007/relationships/hdphoto" Target="../media/hdphoto3.wdp"/><Relationship Id="rId10" Type="http://schemas.openxmlformats.org/officeDocument/2006/relationships/image" Target="../media/image8.png"/><Relationship Id="rId19" Type="http://schemas.openxmlformats.org/officeDocument/2006/relationships/image" Target="../media/image14.png"/><Relationship Id="rId4" Type="http://schemas.microsoft.com/office/2007/relationships/hdphoto" Target="../media/hdphoto1.wdp"/><Relationship Id="rId9" Type="http://schemas.openxmlformats.org/officeDocument/2006/relationships/image" Target="../media/image7.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3244D"/>
        </a:solidFill>
        <a:effectLst/>
      </p:bgPr>
    </p:bg>
    <p:spTree>
      <p:nvGrpSpPr>
        <p:cNvPr id="1" name=""/>
        <p:cNvGrpSpPr/>
        <p:nvPr/>
      </p:nvGrpSpPr>
      <p:grpSpPr>
        <a:xfrm>
          <a:off x="0" y="0"/>
          <a:ext cx="0" cy="0"/>
          <a:chOff x="0" y="0"/>
          <a:chExt cx="0" cy="0"/>
        </a:xfrm>
      </p:grpSpPr>
      <p:pic>
        <p:nvPicPr>
          <p:cNvPr id="1026" name="Picture 2" descr="Image result for auburn college of engineering logo">
            <a:extLst>
              <a:ext uri="{FF2B5EF4-FFF2-40B4-BE49-F238E27FC236}">
                <a16:creationId xmlns:a16="http://schemas.microsoft.com/office/drawing/2014/main" id="{4EECF255-1F6E-4FF5-BAD3-E0B76B506A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76" t="52606"/>
          <a:stretch/>
        </p:blipFill>
        <p:spPr bwMode="auto">
          <a:xfrm>
            <a:off x="785563" y="800107"/>
            <a:ext cx="10965810" cy="302821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F7A34F32-E4D4-4EDB-8600-71954244F2B2}"/>
              </a:ext>
            </a:extLst>
          </p:cNvPr>
          <p:cNvSpPr/>
          <p:nvPr/>
        </p:nvSpPr>
        <p:spPr>
          <a:xfrm>
            <a:off x="785563" y="5873285"/>
            <a:ext cx="42477160" cy="2244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logo-2_blue-background.png">
            <a:extLst>
              <a:ext uri="{FF2B5EF4-FFF2-40B4-BE49-F238E27FC236}">
                <a16:creationId xmlns:a16="http://schemas.microsoft.com/office/drawing/2014/main" id="{F42AD9B8-DF38-43DA-BA14-07AF3763078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7767" b="94563" l="3750" r="99188">
                        <a14:foregroundMark x1="45375" y1="46214" x2="47625" y2="20194"/>
                        <a14:foregroundMark x1="33500" y1="38835" x2="35750" y2="22330"/>
                        <a14:foregroundMark x1="35750" y1="22330" x2="35313" y2="20194"/>
                        <a14:foregroundMark x1="10313" y1="5631" x2="6375" y2="19806"/>
                        <a14:foregroundMark x1="6375" y1="19806" x2="4938" y2="29709"/>
                        <a14:foregroundMark x1="5750" y1="29709" x2="11313" y2="33981"/>
                        <a14:foregroundMark x1="11313" y1="33981" x2="15250" y2="45825"/>
                        <a14:foregroundMark x1="15250" y1="45825" x2="14313" y2="61553"/>
                        <a14:foregroundMark x1="14313" y1="61553" x2="8438" y2="71262"/>
                        <a14:foregroundMark x1="8438" y1="71262" x2="3813" y2="65631"/>
                        <a14:foregroundMark x1="3813" y1="65631" x2="3750" y2="62913"/>
                        <a14:foregroundMark x1="50813" y1="9320" x2="48813" y2="7767"/>
                        <a14:foregroundMark x1="65625" y1="8932" x2="74375" y2="8155"/>
                        <a14:foregroundMark x1="74375" y1="8155" x2="76938" y2="10680"/>
                        <a14:foregroundMark x1="87625" y1="18058" x2="87188" y2="56699"/>
                        <a14:foregroundMark x1="87188" y1="56699" x2="87625" y2="60000"/>
                        <a14:foregroundMark x1="87625" y1="60000" x2="87625" y2="60000"/>
                        <a14:foregroundMark x1="96250" y1="66019" x2="99188" y2="63689"/>
                        <a14:foregroundMark x1="32125" y1="11068" x2="26937" y2="11068"/>
                        <a14:foregroundMark x1="26937" y1="11068" x2="24313" y2="42913"/>
                        <a14:foregroundMark x1="24313" y1="42913" x2="24438" y2="66019"/>
                        <a14:foregroundMark x1="2313" y1="86019" x2="30375" y2="97282"/>
                        <a14:foregroundMark x1="30375" y1="97282" x2="35875" y2="94563"/>
                        <a14:foregroundMark x1="35875" y1="94563" x2="38063" y2="79806"/>
                        <a14:foregroundMark x1="38063" y1="79806" x2="25000" y2="89709"/>
                        <a14:foregroundMark x1="25000" y1="89709" x2="20188" y2="84660"/>
                        <a14:foregroundMark x1="20188" y1="84660" x2="18438" y2="87184"/>
                        <a14:backgroundMark x1="18250" y1="76117" x2="19875" y2="30097"/>
                        <a14:backgroundMark x1="36688" y1="69126" x2="37188" y2="53981"/>
                        <a14:backgroundMark x1="37188" y1="53981" x2="39313" y2="39612"/>
                        <a14:backgroundMark x1="39313" y1="39612" x2="40563" y2="35146"/>
                        <a14:backgroundMark x1="40563" y1="35146" x2="40563" y2="35146"/>
                        <a14:backgroundMark x1="59062" y1="31650" x2="59313" y2="8932"/>
                        <a14:backgroundMark x1="81188" y1="49515" x2="81938" y2="11068"/>
                        <a14:backgroundMark x1="81938" y1="11068" x2="82938" y2="3689"/>
                      </a14:backgroundRemoval>
                    </a14:imgEffect>
                  </a14:imgLayer>
                </a14:imgProps>
              </a:ext>
              <a:ext uri="{28A0092B-C50C-407E-A947-70E740481C1C}">
                <a14:useLocalDpi xmlns:a14="http://schemas.microsoft.com/office/drawing/2010/main" val="0"/>
              </a:ext>
            </a:extLst>
          </a:blip>
          <a:srcRect/>
          <a:stretch>
            <a:fillRect/>
          </a:stretch>
        </p:blipFill>
        <p:spPr bwMode="auto">
          <a:xfrm>
            <a:off x="33548800" y="750882"/>
            <a:ext cx="9713923" cy="312666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117E1A5-643B-4E16-810A-916D0862ABA5}"/>
              </a:ext>
            </a:extLst>
          </p:cNvPr>
          <p:cNvSpPr>
            <a:spLocks noGrp="1"/>
          </p:cNvSpPr>
          <p:nvPr>
            <p:ph type="ctrTitle"/>
          </p:nvPr>
        </p:nvSpPr>
        <p:spPr>
          <a:xfrm>
            <a:off x="11338560" y="550187"/>
            <a:ext cx="21214080" cy="3528058"/>
          </a:xfrm>
        </p:spPr>
        <p:txBody>
          <a:bodyPr>
            <a:noAutofit/>
          </a:bodyPr>
          <a:lstStyle/>
          <a:p>
            <a:r>
              <a:rPr lang="en-US" sz="11500" b="1" dirty="0">
                <a:solidFill>
                  <a:schemeClr val="bg1"/>
                </a:solidFill>
                <a:latin typeface="Eras Light ITC" panose="020B0402030504020804" pitchFamily="34" charset="0"/>
              </a:rPr>
              <a:t>IEEE SoutheastCon 2019 </a:t>
            </a:r>
            <a:br>
              <a:rPr lang="en-US" sz="11500" b="1" dirty="0">
                <a:solidFill>
                  <a:schemeClr val="bg1"/>
                </a:solidFill>
                <a:latin typeface="Eras Light ITC" panose="020B0402030504020804" pitchFamily="34" charset="0"/>
              </a:rPr>
            </a:br>
            <a:r>
              <a:rPr lang="en-US" sz="11500" b="1" dirty="0">
                <a:solidFill>
                  <a:schemeClr val="bg1"/>
                </a:solidFill>
                <a:latin typeface="Eras Light ITC" panose="020B0402030504020804" pitchFamily="34" charset="0"/>
              </a:rPr>
              <a:t>Hardware Competition Team</a:t>
            </a:r>
          </a:p>
        </p:txBody>
      </p:sp>
      <p:sp>
        <p:nvSpPr>
          <p:cNvPr id="9" name="Title 1">
            <a:extLst>
              <a:ext uri="{FF2B5EF4-FFF2-40B4-BE49-F238E27FC236}">
                <a16:creationId xmlns:a16="http://schemas.microsoft.com/office/drawing/2014/main" id="{E859CA28-36F7-46E2-9FCE-2F8E3CC4B3DF}"/>
              </a:ext>
            </a:extLst>
          </p:cNvPr>
          <p:cNvSpPr txBox="1">
            <a:spLocks/>
          </p:cNvSpPr>
          <p:nvPr/>
        </p:nvSpPr>
        <p:spPr>
          <a:xfrm>
            <a:off x="970289" y="6351186"/>
            <a:ext cx="8130791"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Objective</a:t>
            </a:r>
          </a:p>
        </p:txBody>
      </p:sp>
      <p:pic>
        <p:nvPicPr>
          <p:cNvPr id="7" name="Picture 6">
            <a:extLst>
              <a:ext uri="{FF2B5EF4-FFF2-40B4-BE49-F238E27FC236}">
                <a16:creationId xmlns:a16="http://schemas.microsoft.com/office/drawing/2014/main" id="{F51ADA00-8C2C-4486-8A43-1BB8E44E69D8}"/>
              </a:ext>
            </a:extLst>
          </p:cNvPr>
          <p:cNvPicPr>
            <a:picLocks noChangeAspect="1"/>
          </p:cNvPicPr>
          <p:nvPr/>
        </p:nvPicPr>
        <p:blipFill>
          <a:blip r:embed="rId5"/>
          <a:stretch>
            <a:fillRect/>
          </a:stretch>
        </p:blipFill>
        <p:spPr>
          <a:xfrm>
            <a:off x="9452323" y="6351186"/>
            <a:ext cx="4501741" cy="4475832"/>
          </a:xfrm>
          <a:prstGeom prst="rect">
            <a:avLst/>
          </a:prstGeom>
        </p:spPr>
      </p:pic>
      <p:sp>
        <p:nvSpPr>
          <p:cNvPr id="13" name="Title 1">
            <a:extLst>
              <a:ext uri="{FF2B5EF4-FFF2-40B4-BE49-F238E27FC236}">
                <a16:creationId xmlns:a16="http://schemas.microsoft.com/office/drawing/2014/main" id="{F7B5B472-99E9-421C-8B75-B001D6AB5FAA}"/>
              </a:ext>
            </a:extLst>
          </p:cNvPr>
          <p:cNvSpPr txBox="1">
            <a:spLocks/>
          </p:cNvSpPr>
          <p:nvPr/>
        </p:nvSpPr>
        <p:spPr>
          <a:xfrm>
            <a:off x="785563" y="7284720"/>
            <a:ext cx="8088248" cy="4065441"/>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3600" dirty="0">
                <a:solidFill>
                  <a:schemeClr val="bg1"/>
                </a:solidFill>
                <a:latin typeface="Agency FB" panose="020B0503020202020204" pitchFamily="34" charset="0"/>
              </a:rPr>
              <a:t>Construct autonomous mobile robot to compete in 3 minute round</a:t>
            </a:r>
          </a:p>
          <a:p>
            <a:pPr algn="l"/>
            <a:r>
              <a:rPr lang="en-US" sz="3600" dirty="0">
                <a:solidFill>
                  <a:schemeClr val="bg1"/>
                </a:solidFill>
                <a:latin typeface="Agency FB" panose="020B0503020202020204" pitchFamily="34" charset="0"/>
              </a:rPr>
              <a:t>Scoring Criteria</a:t>
            </a:r>
          </a:p>
          <a:p>
            <a:pPr lvl="1"/>
            <a:r>
              <a:rPr lang="en-US" sz="3600" dirty="0">
                <a:solidFill>
                  <a:schemeClr val="bg1"/>
                </a:solidFill>
                <a:latin typeface="Agency FB" panose="020B0503020202020204" pitchFamily="34" charset="0"/>
              </a:rPr>
              <a:t>5 points for leaving home base</a:t>
            </a:r>
          </a:p>
          <a:p>
            <a:pPr lvl="1"/>
            <a:r>
              <a:rPr lang="en-US" sz="3600" dirty="0">
                <a:solidFill>
                  <a:schemeClr val="bg1"/>
                </a:solidFill>
                <a:latin typeface="Agency FB" panose="020B0503020202020204" pitchFamily="34" charset="0"/>
              </a:rPr>
              <a:t>10 points for returning to home base</a:t>
            </a:r>
          </a:p>
          <a:p>
            <a:pPr lvl="1"/>
            <a:r>
              <a:rPr lang="en-US" sz="3600" dirty="0">
                <a:solidFill>
                  <a:schemeClr val="bg1"/>
                </a:solidFill>
                <a:latin typeface="Agency FB" panose="020B0503020202020204" pitchFamily="34" charset="0"/>
              </a:rPr>
              <a:t>25 points for raising flag</a:t>
            </a:r>
          </a:p>
          <a:p>
            <a:pPr lvl="1"/>
            <a:r>
              <a:rPr lang="en-US" sz="3600" dirty="0">
                <a:solidFill>
                  <a:schemeClr val="bg1"/>
                </a:solidFill>
                <a:latin typeface="Agency FB" panose="020B0503020202020204" pitchFamily="34" charset="0"/>
              </a:rPr>
              <a:t>Up to 15 points per debris move to colored corner</a:t>
            </a:r>
          </a:p>
          <a:p>
            <a:pPr lvl="1"/>
            <a:r>
              <a:rPr lang="en-US" sz="3600" dirty="0">
                <a:solidFill>
                  <a:schemeClr val="bg1"/>
                </a:solidFill>
                <a:latin typeface="Agency FB" panose="020B0503020202020204" pitchFamily="34" charset="0"/>
              </a:rPr>
              <a:t>5 points per revolution around center</a:t>
            </a:r>
          </a:p>
        </p:txBody>
      </p:sp>
      <p:pic>
        <p:nvPicPr>
          <p:cNvPr id="1030" name="Picture 6" descr="https://lh3.googleusercontent.com/G0PnbAZfNDbRDRTbvNi5ofYhRWy4Th0wXyCNyCXPE66yzJQPrniiDzt4cNOcPsSGgO4OA6uG1a01m-BS-MyfY11sQbdk1U9R0XqqN1vr2TtwPJD0XnhNlKJldph_GytKoVSzBNJ8CS9GGdvRJ2sGPYj7yYxkiL5BgSNEk5w1CAiPF3PLPtqN6oCm_grNhTIVSOKUWm6JFy8OwzE4qTBpqO8GmsGW6xJLjCs7AyVw98Sn6t83lp1nasoGIHgCizhJcR9vzMac-MMYg7CHuKKilrqi1Xbvam1awYgi71rsfFpNcKTx7LcDyTM_ca1C-AFY6_CAv07VK_a8sLgqJs20JgeK2RSJVq_KvO8uYaDcE6xSUI1ekXckcu7VeMEtX0n4JLYDnBeSexPRSt2NYt4r2e8P9j8fr9eWeEGQKb97J982Oa7ALpnUcak5kpkGTUeP8jUJLoxnFL4GHDyLgeSpCNe623-dFcq96Y_7XBmjwXjFjbxBLu4QycAmePtZSdRN0s8Mhklp84BY91Vd4-lXPkmxlK-sb09aueeCNDwl3TjnNU87b8NjaS378hy2ra4D5dS1BhhfUQL14aMIJU0-9iPshjB0G3hBG0nzX3PWbYfAc2wIWrC9IwAxh9qY8g3tkcxDJe2qgbUcAxo1MFD5u_fVXW0tt4Dy=w1219-h915-no">
            <a:extLst>
              <a:ext uri="{FF2B5EF4-FFF2-40B4-BE49-F238E27FC236}">
                <a16:creationId xmlns:a16="http://schemas.microsoft.com/office/drawing/2014/main" id="{2B7FF1B8-5CD9-4B52-8E72-F76D8BB7920D}"/>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747" r="4755"/>
          <a:stretch/>
        </p:blipFill>
        <p:spPr bwMode="auto">
          <a:xfrm>
            <a:off x="7467828" y="16373931"/>
            <a:ext cx="6610373" cy="524494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h3.googleusercontent.com/JJnwNK9_Z5UyJ7xP4b7EV00OX2GKSmaCA7MLmddFgLj3BD94TIyqNAZW133n9UFmKGtYKmLdbYxlNJHWpiU0z6XSpXgiaUe7772OIRvGOw3nDr9Wu23bS-U0TI922U8kfXqHBivJiklWft5TZPPOMLQxKXOAdfNnnZZ89vvbSooSgxI6xroOgl41mC7h9tTqzju2kDLbRJtT74U9pQg2ncB1uj_fLkwamOixeiNDBmBRCHe2yiquWwOYBnpCChHG9QGbISEiJjFBeSZz50UiDSzboM7HhtlA9nkYioemMh3HM5_txXxUV69PcT9XEzPMq9TNlwUdwgq21b8WJqU6Z7x59rcNLxtE3HI8Hb_rCsyiWHS8eO0j6CwCS8LPLNliDgey_rKekQC-QEcoOJkhjnYZkTSNHZGY1WRhsBvYeBuu5ZjeK_P7bll4vT_kfjSd4PaygZmZRMgeLdeEby6RKKXvOwtzuYWAtZzkD9Lagv3sES2NhPvJNFioHru3RVCpuBOcH_9edKa5dwXndayJXgHdFckvnByrydIEzkXrym_7PR98V3Odf8WK9RKjyBfpW7jzJXVWVekE72Mg7c9ME6G3pFCkk25goWidkZAyaMuN_9rIhuzzun8K2uutuk6d1i9DUyPG8pmy07vs_c_lyGLy81pZo-5N=w1295-h914-no">
            <a:extLst>
              <a:ext uri="{FF2B5EF4-FFF2-40B4-BE49-F238E27FC236}">
                <a16:creationId xmlns:a16="http://schemas.microsoft.com/office/drawing/2014/main" id="{B1DB26D0-6AFF-40B6-99C1-1FE2D2E7C0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801107" y="24848583"/>
            <a:ext cx="9837826" cy="6943455"/>
          </a:xfrm>
          <a:prstGeom prst="rect">
            <a:avLst/>
          </a:prstGeom>
          <a:noFill/>
          <a:extLst>
            <a:ext uri="{909E8E84-426E-40DD-AFC4-6F175D3DCCD1}">
              <a14:hiddenFill xmlns:a14="http://schemas.microsoft.com/office/drawing/2010/main">
                <a:solidFill>
                  <a:srgbClr val="FFFFFF"/>
                </a:solidFill>
              </a14:hiddenFill>
            </a:ext>
          </a:extLst>
        </p:spPr>
      </p:pic>
      <p:sp>
        <p:nvSpPr>
          <p:cNvPr id="22" name="Title 1">
            <a:extLst>
              <a:ext uri="{FF2B5EF4-FFF2-40B4-BE49-F238E27FC236}">
                <a16:creationId xmlns:a16="http://schemas.microsoft.com/office/drawing/2014/main" id="{365DA511-D498-44A4-BBCA-C3B1C613C560}"/>
              </a:ext>
            </a:extLst>
          </p:cNvPr>
          <p:cNvSpPr txBox="1">
            <a:spLocks/>
          </p:cNvSpPr>
          <p:nvPr/>
        </p:nvSpPr>
        <p:spPr>
          <a:xfrm>
            <a:off x="1341145" y="12468782"/>
            <a:ext cx="13258800"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Mechanical</a:t>
            </a:r>
          </a:p>
        </p:txBody>
      </p:sp>
      <p:sp>
        <p:nvSpPr>
          <p:cNvPr id="23" name="Title 1">
            <a:extLst>
              <a:ext uri="{FF2B5EF4-FFF2-40B4-BE49-F238E27FC236}">
                <a16:creationId xmlns:a16="http://schemas.microsoft.com/office/drawing/2014/main" id="{D0AA65B5-6A8C-4157-9EBC-1D9556D6B286}"/>
              </a:ext>
            </a:extLst>
          </p:cNvPr>
          <p:cNvSpPr txBox="1">
            <a:spLocks/>
          </p:cNvSpPr>
          <p:nvPr/>
        </p:nvSpPr>
        <p:spPr>
          <a:xfrm>
            <a:off x="15198252" y="6351186"/>
            <a:ext cx="13258800"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Electrical Hardware</a:t>
            </a:r>
          </a:p>
        </p:txBody>
      </p:sp>
      <p:sp>
        <p:nvSpPr>
          <p:cNvPr id="24" name="Title 1">
            <a:extLst>
              <a:ext uri="{FF2B5EF4-FFF2-40B4-BE49-F238E27FC236}">
                <a16:creationId xmlns:a16="http://schemas.microsoft.com/office/drawing/2014/main" id="{B53267B1-C7B3-4C49-A036-7A4A0664B460}"/>
              </a:ext>
            </a:extLst>
          </p:cNvPr>
          <p:cNvSpPr txBox="1">
            <a:spLocks/>
          </p:cNvSpPr>
          <p:nvPr/>
        </p:nvSpPr>
        <p:spPr>
          <a:xfrm>
            <a:off x="29708305" y="6351186"/>
            <a:ext cx="7650679"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Localization</a:t>
            </a:r>
          </a:p>
        </p:txBody>
      </p:sp>
      <p:sp>
        <p:nvSpPr>
          <p:cNvPr id="25" name="Title 1">
            <a:extLst>
              <a:ext uri="{FF2B5EF4-FFF2-40B4-BE49-F238E27FC236}">
                <a16:creationId xmlns:a16="http://schemas.microsoft.com/office/drawing/2014/main" id="{46E35C1B-DB80-4D3C-98C2-0507E5A31626}"/>
              </a:ext>
            </a:extLst>
          </p:cNvPr>
          <p:cNvSpPr txBox="1">
            <a:spLocks/>
          </p:cNvSpPr>
          <p:nvPr/>
        </p:nvSpPr>
        <p:spPr>
          <a:xfrm>
            <a:off x="35808115" y="12468782"/>
            <a:ext cx="7454608"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Object Detection</a:t>
            </a:r>
          </a:p>
        </p:txBody>
      </p:sp>
      <p:sp>
        <p:nvSpPr>
          <p:cNvPr id="26" name="Title 1">
            <a:extLst>
              <a:ext uri="{FF2B5EF4-FFF2-40B4-BE49-F238E27FC236}">
                <a16:creationId xmlns:a16="http://schemas.microsoft.com/office/drawing/2014/main" id="{56495506-28A6-430E-9A8B-7B0A12189F3C}"/>
              </a:ext>
            </a:extLst>
          </p:cNvPr>
          <p:cNvSpPr txBox="1">
            <a:spLocks/>
          </p:cNvSpPr>
          <p:nvPr/>
        </p:nvSpPr>
        <p:spPr>
          <a:xfrm>
            <a:off x="15198252" y="18935467"/>
            <a:ext cx="13258800"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ROS</a:t>
            </a:r>
          </a:p>
        </p:txBody>
      </p:sp>
      <p:sp>
        <p:nvSpPr>
          <p:cNvPr id="21" name="Title 1">
            <a:extLst>
              <a:ext uri="{FF2B5EF4-FFF2-40B4-BE49-F238E27FC236}">
                <a16:creationId xmlns:a16="http://schemas.microsoft.com/office/drawing/2014/main" id="{4CC87D81-6D4D-4B5D-A2DA-DF70002F068B}"/>
              </a:ext>
            </a:extLst>
          </p:cNvPr>
          <p:cNvSpPr txBox="1">
            <a:spLocks/>
          </p:cNvSpPr>
          <p:nvPr/>
        </p:nvSpPr>
        <p:spPr>
          <a:xfrm>
            <a:off x="785563" y="4318321"/>
            <a:ext cx="16413480" cy="1288621"/>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4800" u="sng" dirty="0">
                <a:solidFill>
                  <a:schemeClr val="bg1"/>
                </a:solidFill>
                <a:latin typeface="Eras Light ITC" panose="020B0402030504020804" pitchFamily="34" charset="0"/>
              </a:rPr>
              <a:t>Senior Design: </a:t>
            </a:r>
          </a:p>
          <a:p>
            <a:pPr algn="l"/>
            <a:r>
              <a:rPr lang="en-US" sz="4800" dirty="0">
                <a:solidFill>
                  <a:schemeClr val="bg1"/>
                </a:solidFill>
                <a:latin typeface="Agency FB" panose="020B0503020202020204" pitchFamily="34" charset="0"/>
              </a:rPr>
              <a:t>Matthew Castleberry, Joe Hinely, Josh Jablonowski, Nia Perkins </a:t>
            </a:r>
          </a:p>
        </p:txBody>
      </p:sp>
      <p:sp>
        <p:nvSpPr>
          <p:cNvPr id="27" name="Title 1">
            <a:extLst>
              <a:ext uri="{FF2B5EF4-FFF2-40B4-BE49-F238E27FC236}">
                <a16:creationId xmlns:a16="http://schemas.microsoft.com/office/drawing/2014/main" id="{EA388C23-D1E1-471D-806E-BA05E6F33C7D}"/>
              </a:ext>
            </a:extLst>
          </p:cNvPr>
          <p:cNvSpPr txBox="1">
            <a:spLocks/>
          </p:cNvSpPr>
          <p:nvPr/>
        </p:nvSpPr>
        <p:spPr>
          <a:xfrm>
            <a:off x="24560729" y="5042723"/>
            <a:ext cx="18701994" cy="575488"/>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r"/>
            <a:r>
              <a:rPr lang="en-US" sz="4800" u="sng" dirty="0">
                <a:solidFill>
                  <a:schemeClr val="bg1"/>
                </a:solidFill>
                <a:latin typeface="Eras Light ITC" panose="020B0402030504020804" pitchFamily="34" charset="0"/>
              </a:rPr>
              <a:t>SPARC:</a:t>
            </a:r>
            <a:r>
              <a:rPr lang="en-US" sz="4800" dirty="0">
                <a:solidFill>
                  <a:schemeClr val="bg1"/>
                </a:solidFill>
                <a:latin typeface="Eras Light ITC" panose="020B0402030504020804" pitchFamily="34" charset="0"/>
              </a:rPr>
              <a:t> </a:t>
            </a:r>
          </a:p>
          <a:p>
            <a:pPr algn="r"/>
            <a:r>
              <a:rPr lang="en-US" sz="4800" dirty="0">
                <a:solidFill>
                  <a:schemeClr val="bg1"/>
                </a:solidFill>
                <a:latin typeface="Agency FB" panose="020B0503020202020204" pitchFamily="34" charset="0"/>
              </a:rPr>
              <a:t>William Dovre, Alex Jones, Noah Niedzwiecki, Kevin Ogden, Rebecca Thomas, William Yates</a:t>
            </a:r>
          </a:p>
        </p:txBody>
      </p:sp>
      <p:sp>
        <p:nvSpPr>
          <p:cNvPr id="28" name="Title 1">
            <a:extLst>
              <a:ext uri="{FF2B5EF4-FFF2-40B4-BE49-F238E27FC236}">
                <a16:creationId xmlns:a16="http://schemas.microsoft.com/office/drawing/2014/main" id="{A2959D0B-B2DE-4FCE-99F3-C656039FAEBA}"/>
              </a:ext>
            </a:extLst>
          </p:cNvPr>
          <p:cNvSpPr txBox="1">
            <a:spLocks/>
          </p:cNvSpPr>
          <p:nvPr/>
        </p:nvSpPr>
        <p:spPr>
          <a:xfrm>
            <a:off x="785563" y="13335701"/>
            <a:ext cx="13258800" cy="2626464"/>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We constructed a 4 wheel differential drive robot.  Each side has a motor powering the wheels with a chain and sprocket system.  There is an opening with a movable flap in the center section on the bottom for the debris to be collected.  The robot fits within the 9” x 9” x 11” size requirement.  It was constructed with an 8020 aluminum frame and custom PLA+ 3D printed brackets.</a:t>
            </a:r>
          </a:p>
        </p:txBody>
      </p:sp>
      <p:sp>
        <p:nvSpPr>
          <p:cNvPr id="29" name="Title 1">
            <a:extLst>
              <a:ext uri="{FF2B5EF4-FFF2-40B4-BE49-F238E27FC236}">
                <a16:creationId xmlns:a16="http://schemas.microsoft.com/office/drawing/2014/main" id="{9D2FF63E-8A6F-425F-8F27-46D54D0CA588}"/>
              </a:ext>
            </a:extLst>
          </p:cNvPr>
          <p:cNvSpPr txBox="1">
            <a:spLocks/>
          </p:cNvSpPr>
          <p:nvPr/>
        </p:nvSpPr>
        <p:spPr>
          <a:xfrm>
            <a:off x="15198252" y="7284720"/>
            <a:ext cx="13258800" cy="3161760"/>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The robot is controlled using two coprocessing Raspberry Pi 3B+ connected via an ethernet cable.  A Teensy microcontroller polls the encoders and sends the velocity information to the main Pi. Once the Pi’s determine a desired path, an Arduino microcontroller instructs the motor controllers of the corresponding commands.  Two different batteries are used to prevent the motors from causing a brownout situation for the Raspberry Pi’s.</a:t>
            </a:r>
          </a:p>
        </p:txBody>
      </p:sp>
      <p:sp>
        <p:nvSpPr>
          <p:cNvPr id="30" name="Title 1">
            <a:extLst>
              <a:ext uri="{FF2B5EF4-FFF2-40B4-BE49-F238E27FC236}">
                <a16:creationId xmlns:a16="http://schemas.microsoft.com/office/drawing/2014/main" id="{3B26D3B3-EE31-490A-8A12-CEDA2022027E}"/>
              </a:ext>
            </a:extLst>
          </p:cNvPr>
          <p:cNvSpPr txBox="1">
            <a:spLocks/>
          </p:cNvSpPr>
          <p:nvPr/>
        </p:nvSpPr>
        <p:spPr>
          <a:xfrm>
            <a:off x="29708305" y="7284720"/>
            <a:ext cx="7772400" cy="4948348"/>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The LIDAR data is received on the main Raspberry Pi via USB.  Through ROS, this data is processed along with encoder data to determine an </a:t>
            </a:r>
            <a:r>
              <a:rPr lang="en-US" sz="3600" dirty="0" err="1">
                <a:solidFill>
                  <a:schemeClr val="bg1"/>
                </a:solidFill>
                <a:latin typeface="Agency FB" panose="020B0503020202020204" pitchFamily="34" charset="0"/>
              </a:rPr>
              <a:t>x,y</a:t>
            </a:r>
            <a:r>
              <a:rPr lang="en-US" sz="3600" dirty="0">
                <a:solidFill>
                  <a:schemeClr val="bg1"/>
                </a:solidFill>
                <a:latin typeface="Agency FB" panose="020B0503020202020204" pitchFamily="34" charset="0"/>
              </a:rPr>
              <a:t> position and orientation of the robot with respect to the field.  The Adaptive Monte-Carlo Localization (AMCL) algorithm compares the current point cloud to a prerecorded map.</a:t>
            </a:r>
          </a:p>
        </p:txBody>
      </p:sp>
      <p:sp>
        <p:nvSpPr>
          <p:cNvPr id="31" name="Title 1">
            <a:extLst>
              <a:ext uri="{FF2B5EF4-FFF2-40B4-BE49-F238E27FC236}">
                <a16:creationId xmlns:a16="http://schemas.microsoft.com/office/drawing/2014/main" id="{40191863-9D78-4658-9D5D-E9775A074F74}"/>
              </a:ext>
            </a:extLst>
          </p:cNvPr>
          <p:cNvSpPr txBox="1">
            <a:spLocks/>
          </p:cNvSpPr>
          <p:nvPr/>
        </p:nvSpPr>
        <p:spPr>
          <a:xfrm>
            <a:off x="35490323" y="13335701"/>
            <a:ext cx="7772400" cy="4860852"/>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A visual camera image is processed using the computer vision library OpenCV.  Through our OpenCV algorithms, the robot can determine an </a:t>
            </a:r>
            <a:r>
              <a:rPr lang="en-US" sz="3600" dirty="0" err="1">
                <a:solidFill>
                  <a:schemeClr val="bg1"/>
                </a:solidFill>
                <a:latin typeface="Agency FB" panose="020B0503020202020204" pitchFamily="34" charset="0"/>
              </a:rPr>
              <a:t>x,y</a:t>
            </a:r>
            <a:r>
              <a:rPr lang="en-US" sz="3600" dirty="0">
                <a:solidFill>
                  <a:schemeClr val="bg1"/>
                </a:solidFill>
                <a:latin typeface="Agency FB" panose="020B0503020202020204" pitchFamily="34" charset="0"/>
              </a:rPr>
              <a:t> position in meters of each debris object with respect to itself.  This is possible because the debris has known sizes that can be compared to the recorded pixel sizes.  The algorithm could determine the positions of all 4 colors at approximately 10Hz.</a:t>
            </a:r>
          </a:p>
        </p:txBody>
      </p:sp>
      <p:sp>
        <p:nvSpPr>
          <p:cNvPr id="32" name="Title 1">
            <a:extLst>
              <a:ext uri="{FF2B5EF4-FFF2-40B4-BE49-F238E27FC236}">
                <a16:creationId xmlns:a16="http://schemas.microsoft.com/office/drawing/2014/main" id="{07536AE2-F288-41CF-A275-257491855E97}"/>
              </a:ext>
            </a:extLst>
          </p:cNvPr>
          <p:cNvSpPr txBox="1">
            <a:spLocks/>
          </p:cNvSpPr>
          <p:nvPr/>
        </p:nvSpPr>
        <p:spPr>
          <a:xfrm>
            <a:off x="15198252" y="19910060"/>
            <a:ext cx="13258800" cy="2218682"/>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Due to the intricate software required to process the selected sensors, we chose the open source framework Robot Operating System (ROS).  It consists of a distributed network of nodes.  By combining our custom nodes with publicly available nodes, we were able to implement a way to transform the raw collected data to commands to control the robot.</a:t>
            </a:r>
          </a:p>
        </p:txBody>
      </p:sp>
      <p:sp>
        <p:nvSpPr>
          <p:cNvPr id="34" name="Rectangle 33">
            <a:extLst>
              <a:ext uri="{FF2B5EF4-FFF2-40B4-BE49-F238E27FC236}">
                <a16:creationId xmlns:a16="http://schemas.microsoft.com/office/drawing/2014/main" id="{DA1FDE42-1F04-4595-B556-F4A1682997D9}"/>
              </a:ext>
            </a:extLst>
          </p:cNvPr>
          <p:cNvSpPr/>
          <p:nvPr/>
        </p:nvSpPr>
        <p:spPr>
          <a:xfrm rot="16200000" flipV="1">
            <a:off x="969552" y="19530996"/>
            <a:ext cx="27204098"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BEC8A0CD-68A9-4E32-882C-5FC433589A8B}"/>
              </a:ext>
            </a:extLst>
          </p:cNvPr>
          <p:cNvSpPr/>
          <p:nvPr/>
        </p:nvSpPr>
        <p:spPr>
          <a:xfrm rot="16200000" flipV="1">
            <a:off x="15485355" y="19543541"/>
            <a:ext cx="27204098"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LEGO, toy&#10;&#10;Description automatically generated">
            <a:extLst>
              <a:ext uri="{FF2B5EF4-FFF2-40B4-BE49-F238E27FC236}">
                <a16:creationId xmlns:a16="http://schemas.microsoft.com/office/drawing/2014/main" id="{E02BBE25-95C5-4F9B-905D-AE66B0510D52}"/>
              </a:ext>
            </a:extLst>
          </p:cNvPr>
          <p:cNvPicPr>
            <a:picLocks noChangeAspect="1"/>
          </p:cNvPicPr>
          <p:nvPr/>
        </p:nvPicPr>
        <p:blipFill rotWithShape="1">
          <a:blip r:embed="rId8">
            <a:extLst>
              <a:ext uri="{28A0092B-C50C-407E-A947-70E740481C1C}">
                <a14:useLocalDpi xmlns:a14="http://schemas.microsoft.com/office/drawing/2010/main" val="0"/>
              </a:ext>
            </a:extLst>
          </a:blip>
          <a:srcRect l="19553" t="5325" r="17141"/>
          <a:stretch/>
        </p:blipFill>
        <p:spPr>
          <a:xfrm>
            <a:off x="785563" y="16373931"/>
            <a:ext cx="6096000" cy="5244944"/>
          </a:xfrm>
          <a:prstGeom prst="rect">
            <a:avLst/>
          </a:prstGeom>
        </p:spPr>
      </p:pic>
      <p:pic>
        <p:nvPicPr>
          <p:cNvPr id="11" name="Picture 10">
            <a:extLst>
              <a:ext uri="{FF2B5EF4-FFF2-40B4-BE49-F238E27FC236}">
                <a16:creationId xmlns:a16="http://schemas.microsoft.com/office/drawing/2014/main" id="{2862B9AE-C717-4C25-A0CA-292CAD82799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198252" y="10689603"/>
            <a:ext cx="13258800" cy="7544522"/>
          </a:xfrm>
          <a:prstGeom prst="rect">
            <a:avLst/>
          </a:prstGeom>
        </p:spPr>
      </p:pic>
      <p:sp>
        <p:nvSpPr>
          <p:cNvPr id="33" name="Title 1">
            <a:extLst>
              <a:ext uri="{FF2B5EF4-FFF2-40B4-BE49-F238E27FC236}">
                <a16:creationId xmlns:a16="http://schemas.microsoft.com/office/drawing/2014/main" id="{C1EBD549-21BB-469C-96BA-987AF68FF0B6}"/>
              </a:ext>
            </a:extLst>
          </p:cNvPr>
          <p:cNvSpPr txBox="1">
            <a:spLocks/>
          </p:cNvSpPr>
          <p:nvPr/>
        </p:nvSpPr>
        <p:spPr>
          <a:xfrm>
            <a:off x="29708305" y="19910060"/>
            <a:ext cx="8945877" cy="3564411"/>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While each individual aspect operated nicely when configured properly, the Raspberry Pi’s were not computationally powerful enough to handle the load.  ROS and OpenCV are very processing intensive.  Adding a second Pi helped distribute the load but increased development time dramatically as well as reduced consistency.  In order to properly accomplish the tasks with this approach, a more powerful processor is required such as an Intel NUC.</a:t>
            </a:r>
          </a:p>
        </p:txBody>
      </p:sp>
      <p:sp>
        <p:nvSpPr>
          <p:cNvPr id="36" name="Title 1">
            <a:extLst>
              <a:ext uri="{FF2B5EF4-FFF2-40B4-BE49-F238E27FC236}">
                <a16:creationId xmlns:a16="http://schemas.microsoft.com/office/drawing/2014/main" id="{A9BED114-E696-40C5-822D-58EDC4030E07}"/>
              </a:ext>
            </a:extLst>
          </p:cNvPr>
          <p:cNvSpPr txBox="1">
            <a:spLocks/>
          </p:cNvSpPr>
          <p:nvPr/>
        </p:nvSpPr>
        <p:spPr>
          <a:xfrm>
            <a:off x="29694970" y="18935467"/>
            <a:ext cx="8921513"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Integration</a:t>
            </a:r>
          </a:p>
        </p:txBody>
      </p:sp>
      <p:pic>
        <p:nvPicPr>
          <p:cNvPr id="5" name="Picture 4" descr="A picture containing map&#10;&#10;Description automatically generated">
            <a:extLst>
              <a:ext uri="{FF2B5EF4-FFF2-40B4-BE49-F238E27FC236}">
                <a16:creationId xmlns:a16="http://schemas.microsoft.com/office/drawing/2014/main" id="{8115A478-7638-415B-9FFC-77B7E1EFF0D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7932093" y="6351186"/>
            <a:ext cx="5313234" cy="5091848"/>
          </a:xfrm>
          <a:prstGeom prst="rect">
            <a:avLst/>
          </a:prstGeom>
        </p:spPr>
      </p:pic>
      <p:pic>
        <p:nvPicPr>
          <p:cNvPr id="10" name="Picture 9" descr="A close up of a map&#10;&#10;Description automatically generated">
            <a:extLst>
              <a:ext uri="{FF2B5EF4-FFF2-40B4-BE49-F238E27FC236}">
                <a16:creationId xmlns:a16="http://schemas.microsoft.com/office/drawing/2014/main" id="{B2F6F5E2-6282-48CE-A2D6-EB281E376FF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198252" y="22328733"/>
            <a:ext cx="13258800" cy="9721585"/>
          </a:xfrm>
          <a:prstGeom prst="rect">
            <a:avLst/>
          </a:prstGeom>
        </p:spPr>
      </p:pic>
      <p:sp>
        <p:nvSpPr>
          <p:cNvPr id="40" name="Title 1">
            <a:extLst>
              <a:ext uri="{FF2B5EF4-FFF2-40B4-BE49-F238E27FC236}">
                <a16:creationId xmlns:a16="http://schemas.microsoft.com/office/drawing/2014/main" id="{423CEBF6-64C9-49EB-90FF-BC668E9BCA12}"/>
              </a:ext>
            </a:extLst>
          </p:cNvPr>
          <p:cNvSpPr txBox="1">
            <a:spLocks/>
          </p:cNvSpPr>
          <p:nvPr/>
        </p:nvSpPr>
        <p:spPr>
          <a:xfrm>
            <a:off x="5777994" y="22407207"/>
            <a:ext cx="7984916" cy="914400"/>
          </a:xfrm>
          <a:prstGeom prst="rect">
            <a:avLst/>
          </a:prstGeom>
        </p:spPr>
        <p:txBody>
          <a:bodyPr vert="horz" lIns="91440" tIns="45720" rIns="91440" bIns="45720" rtlCol="0" anchor="b">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r>
              <a:rPr lang="en-US" sz="6000" u="sng" dirty="0">
                <a:solidFill>
                  <a:schemeClr val="bg1"/>
                </a:solidFill>
                <a:latin typeface="Eras Light ITC" panose="020B0402030504020804" pitchFamily="34" charset="0"/>
              </a:rPr>
              <a:t>Sensors</a:t>
            </a:r>
          </a:p>
        </p:txBody>
      </p:sp>
      <p:sp>
        <p:nvSpPr>
          <p:cNvPr id="41" name="Title 1">
            <a:extLst>
              <a:ext uri="{FF2B5EF4-FFF2-40B4-BE49-F238E27FC236}">
                <a16:creationId xmlns:a16="http://schemas.microsoft.com/office/drawing/2014/main" id="{E016113C-C895-49E3-B4B3-95AF707604E8}"/>
              </a:ext>
            </a:extLst>
          </p:cNvPr>
          <p:cNvSpPr txBox="1">
            <a:spLocks/>
          </p:cNvSpPr>
          <p:nvPr/>
        </p:nvSpPr>
        <p:spPr>
          <a:xfrm>
            <a:off x="5738865" y="23310168"/>
            <a:ext cx="8229600" cy="5289911"/>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just"/>
            <a:r>
              <a:rPr lang="en-US" sz="3600" dirty="0">
                <a:solidFill>
                  <a:schemeClr val="bg1"/>
                </a:solidFill>
                <a:latin typeface="Agency FB" panose="020B0503020202020204" pitchFamily="34" charset="0"/>
              </a:rPr>
              <a:t>We selected 3 different sensors to help the robot be aware of its surroundings in the arena: a visual camera, a 2D LIDAR, and rotary encoders. The camera used is the Raspberry Pi Camera Module.  The raw images are processed on entirely on a Raspberry Pi to find the debris objects on the field.  The LIDAR is a relatively low cost 2D LIDAR system. The YDLIDAR uses a spinning laser rangefinder to return a 2D point cloud at about 8 Hz.  The rotary encoders monitor the rotation of each drive motor.  The LIDAR and encoders are used for localizing the robot in the field.  </a:t>
            </a:r>
          </a:p>
        </p:txBody>
      </p:sp>
      <p:sp>
        <p:nvSpPr>
          <p:cNvPr id="42" name="Title 1">
            <a:extLst>
              <a:ext uri="{FF2B5EF4-FFF2-40B4-BE49-F238E27FC236}">
                <a16:creationId xmlns:a16="http://schemas.microsoft.com/office/drawing/2014/main" id="{6ED93647-DB4A-4B48-BC5F-415F9A9D4177}"/>
              </a:ext>
            </a:extLst>
          </p:cNvPr>
          <p:cNvSpPr txBox="1">
            <a:spLocks/>
          </p:cNvSpPr>
          <p:nvPr/>
        </p:nvSpPr>
        <p:spPr>
          <a:xfrm>
            <a:off x="785563" y="21660939"/>
            <a:ext cx="3954733"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2: </a:t>
            </a:r>
            <a:r>
              <a:rPr lang="en-US" sz="2800" dirty="0">
                <a:solidFill>
                  <a:schemeClr val="bg1"/>
                </a:solidFill>
                <a:latin typeface="Agency FB" panose="020B0503020202020204" pitchFamily="34" charset="0"/>
              </a:rPr>
              <a:t>Mechanical CAD</a:t>
            </a:r>
          </a:p>
        </p:txBody>
      </p:sp>
      <p:sp>
        <p:nvSpPr>
          <p:cNvPr id="43" name="Title 1">
            <a:extLst>
              <a:ext uri="{FF2B5EF4-FFF2-40B4-BE49-F238E27FC236}">
                <a16:creationId xmlns:a16="http://schemas.microsoft.com/office/drawing/2014/main" id="{2C6E68A0-6C69-4D51-8E95-0C47FFD8DB3E}"/>
              </a:ext>
            </a:extLst>
          </p:cNvPr>
          <p:cNvSpPr txBox="1">
            <a:spLocks/>
          </p:cNvSpPr>
          <p:nvPr/>
        </p:nvSpPr>
        <p:spPr>
          <a:xfrm>
            <a:off x="7467828" y="21656974"/>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3: </a:t>
            </a:r>
            <a:r>
              <a:rPr lang="en-US" sz="2800" dirty="0">
                <a:solidFill>
                  <a:schemeClr val="bg1"/>
                </a:solidFill>
                <a:latin typeface="Agency FB" panose="020B0503020202020204" pitchFamily="34" charset="0"/>
              </a:rPr>
              <a:t>Fully assembled platform</a:t>
            </a:r>
          </a:p>
        </p:txBody>
      </p:sp>
      <p:sp>
        <p:nvSpPr>
          <p:cNvPr id="44" name="Title 1">
            <a:extLst>
              <a:ext uri="{FF2B5EF4-FFF2-40B4-BE49-F238E27FC236}">
                <a16:creationId xmlns:a16="http://schemas.microsoft.com/office/drawing/2014/main" id="{27F3E1E9-2195-46F1-9100-FDB4B4930717}"/>
              </a:ext>
            </a:extLst>
          </p:cNvPr>
          <p:cNvSpPr txBox="1">
            <a:spLocks/>
          </p:cNvSpPr>
          <p:nvPr/>
        </p:nvSpPr>
        <p:spPr>
          <a:xfrm>
            <a:off x="9452323" y="10937714"/>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1: </a:t>
            </a:r>
            <a:r>
              <a:rPr lang="en-US" sz="2800" dirty="0">
                <a:solidFill>
                  <a:schemeClr val="bg1"/>
                </a:solidFill>
                <a:latin typeface="Agency FB" panose="020B0503020202020204" pitchFamily="34" charset="0"/>
              </a:rPr>
              <a:t>Vertical view of playing field</a:t>
            </a:r>
          </a:p>
        </p:txBody>
      </p:sp>
      <p:sp>
        <p:nvSpPr>
          <p:cNvPr id="45" name="Title 1">
            <a:extLst>
              <a:ext uri="{FF2B5EF4-FFF2-40B4-BE49-F238E27FC236}">
                <a16:creationId xmlns:a16="http://schemas.microsoft.com/office/drawing/2014/main" id="{73F428B7-3751-4BC5-A49E-5F26C80C2BD4}"/>
              </a:ext>
            </a:extLst>
          </p:cNvPr>
          <p:cNvSpPr txBox="1">
            <a:spLocks/>
          </p:cNvSpPr>
          <p:nvPr/>
        </p:nvSpPr>
        <p:spPr>
          <a:xfrm>
            <a:off x="15198252" y="18418756"/>
            <a:ext cx="7505383" cy="424872"/>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7: </a:t>
            </a:r>
            <a:r>
              <a:rPr lang="en-US" sz="2800" dirty="0">
                <a:solidFill>
                  <a:schemeClr val="bg1"/>
                </a:solidFill>
                <a:latin typeface="Agency FB" panose="020B0503020202020204" pitchFamily="34" charset="0"/>
              </a:rPr>
              <a:t>Simplified electrical hardware block diagram</a:t>
            </a:r>
          </a:p>
        </p:txBody>
      </p:sp>
      <p:pic>
        <p:nvPicPr>
          <p:cNvPr id="14" name="Picture 2" descr="Image result for AMT103-V encoder">
            <a:extLst>
              <a:ext uri="{FF2B5EF4-FFF2-40B4-BE49-F238E27FC236}">
                <a16:creationId xmlns:a16="http://schemas.microsoft.com/office/drawing/2014/main" id="{4B4FDDDE-83B3-4402-8C6D-48B4294956A7}"/>
              </a:ext>
            </a:extLst>
          </p:cNvPr>
          <p:cNvPicPr>
            <a:picLocks noChangeAspect="1" noChangeArrowheads="1"/>
          </p:cNvPicPr>
          <p:nvPr/>
        </p:nvPicPr>
        <p:blipFill rotWithShape="1">
          <a:blip r:embed="rId12">
            <a:extLst>
              <a:ext uri="{BEBA8EAE-BF5A-486C-A8C5-ECC9F3942E4B}">
                <a14:imgProps xmlns:a14="http://schemas.microsoft.com/office/drawing/2010/main">
                  <a14:imgLayer r:embed="rId13">
                    <a14:imgEffect>
                      <a14:backgroundRemoval t="23250" b="74500" l="9250" r="90000">
                        <a14:foregroundMark x1="9250" y1="58125" x2="9250" y2="40125"/>
                        <a14:backgroundMark x1="43625" y1="42250" x2="43625" y2="42250"/>
                      </a14:backgroundRemoval>
                    </a14:imgEffect>
                  </a14:imgLayer>
                </a14:imgProps>
              </a:ext>
              <a:ext uri="{28A0092B-C50C-407E-A947-70E740481C1C}">
                <a14:useLocalDpi xmlns:a14="http://schemas.microsoft.com/office/drawing/2010/main" val="0"/>
              </a:ext>
            </a:extLst>
          </a:blip>
          <a:srcRect t="16854" b="19017"/>
          <a:stretch/>
        </p:blipFill>
        <p:spPr bwMode="auto">
          <a:xfrm>
            <a:off x="7531285" y="28893620"/>
            <a:ext cx="4441799" cy="2848475"/>
          </a:xfrm>
          <a:prstGeom prst="rect">
            <a:avLst/>
          </a:prstGeom>
          <a:noFill/>
          <a:extLst>
            <a:ext uri="{909E8E84-426E-40DD-AFC4-6F175D3DCCD1}">
              <a14:hiddenFill xmlns:a14="http://schemas.microsoft.com/office/drawing/2010/main">
                <a:solidFill>
                  <a:srgbClr val="FFFFFF"/>
                </a:solidFill>
              </a14:hiddenFill>
            </a:ext>
          </a:extLst>
        </p:spPr>
      </p:pic>
      <p:sp>
        <p:nvSpPr>
          <p:cNvPr id="46" name="Title 1">
            <a:extLst>
              <a:ext uri="{FF2B5EF4-FFF2-40B4-BE49-F238E27FC236}">
                <a16:creationId xmlns:a16="http://schemas.microsoft.com/office/drawing/2014/main" id="{1C3B70B7-FE60-49BA-A598-1C8150B8B0AA}"/>
              </a:ext>
            </a:extLst>
          </p:cNvPr>
          <p:cNvSpPr txBox="1">
            <a:spLocks/>
          </p:cNvSpPr>
          <p:nvPr/>
        </p:nvSpPr>
        <p:spPr>
          <a:xfrm>
            <a:off x="7450977" y="31887668"/>
            <a:ext cx="4337793"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6: </a:t>
            </a:r>
            <a:r>
              <a:rPr lang="en-US" sz="2800" dirty="0">
                <a:solidFill>
                  <a:schemeClr val="bg1"/>
                </a:solidFill>
                <a:latin typeface="Agency FB" panose="020B0503020202020204" pitchFamily="34" charset="0"/>
              </a:rPr>
              <a:t>Rotary encoders</a:t>
            </a:r>
          </a:p>
        </p:txBody>
      </p:sp>
      <p:pic>
        <p:nvPicPr>
          <p:cNvPr id="16" name="Picture 4" descr="Image result for pi camera">
            <a:extLst>
              <a:ext uri="{FF2B5EF4-FFF2-40B4-BE49-F238E27FC236}">
                <a16:creationId xmlns:a16="http://schemas.microsoft.com/office/drawing/2014/main" id="{1CCAE65C-04DC-44D2-BB21-4344FEA841FA}"/>
              </a:ext>
            </a:extLst>
          </p:cNvPr>
          <p:cNvPicPr>
            <a:picLocks noChangeAspect="1" noChangeArrowheads="1"/>
          </p:cNvPicPr>
          <p:nvPr/>
        </p:nvPicPr>
        <p:blipFill>
          <a:blip r:embed="rId14">
            <a:extLst>
              <a:ext uri="{BEBA8EAE-BF5A-486C-A8C5-ECC9F3942E4B}">
                <a14:imgProps xmlns:a14="http://schemas.microsoft.com/office/drawing/2010/main">
                  <a14:imgLayer r:embed="rId15">
                    <a14:imgEffect>
                      <a14:backgroundRemoval t="10000" b="99556" l="10000" r="90000">
                        <a14:foregroundMark x1="36444" y1="79000" x2="63667" y2="98222"/>
                        <a14:foregroundMark x1="32111" y1="78556" x2="34333" y2="99556"/>
                        <a14:foregroundMark x1="49667" y1="89444" x2="52333" y2="69778"/>
                        <a14:foregroundMark x1="65889" y1="86000" x2="66778" y2="99556"/>
                        <a14:foregroundMark x1="67222" y1="73667" x2="67667" y2="99556"/>
                        <a14:foregroundMark x1="32556" y1="75000" x2="32111" y2="99556"/>
                        <a14:backgroundMark x1="25889" y1="52111" x2="25111" y2="52556"/>
                        <a14:backgroundMark x1="26333" y1="25333" x2="27667" y2="24111"/>
                        <a14:backgroundMark x1="74667" y1="24444" x2="72889" y2="25333"/>
                        <a14:backgroundMark x1="73778" y1="52556" x2="76000" y2="50889"/>
                      </a14:backgroundRemoval>
                    </a14:imgEffect>
                  </a14:imgLayer>
                </a14:imgProps>
              </a:ext>
              <a:ext uri="{28A0092B-C50C-407E-A947-70E740481C1C}">
                <a14:useLocalDpi xmlns:a14="http://schemas.microsoft.com/office/drawing/2010/main" val="0"/>
              </a:ext>
            </a:extLst>
          </a:blip>
          <a:srcRect/>
          <a:stretch>
            <a:fillRect/>
          </a:stretch>
        </p:blipFill>
        <p:spPr bwMode="auto">
          <a:xfrm>
            <a:off x="785563" y="22483132"/>
            <a:ext cx="4338290" cy="4338290"/>
          </a:xfrm>
          <a:prstGeom prst="rect">
            <a:avLst/>
          </a:prstGeom>
          <a:noFill/>
          <a:extLst>
            <a:ext uri="{909E8E84-426E-40DD-AFC4-6F175D3DCCD1}">
              <a14:hiddenFill xmlns:a14="http://schemas.microsoft.com/office/drawing/2010/main">
                <a:solidFill>
                  <a:srgbClr val="FFFFFF"/>
                </a:solidFill>
              </a14:hiddenFill>
            </a:ext>
          </a:extLst>
        </p:spPr>
      </p:pic>
      <p:sp>
        <p:nvSpPr>
          <p:cNvPr id="48" name="Title 1">
            <a:extLst>
              <a:ext uri="{FF2B5EF4-FFF2-40B4-BE49-F238E27FC236}">
                <a16:creationId xmlns:a16="http://schemas.microsoft.com/office/drawing/2014/main" id="{FACCC06B-B86E-46B0-AE86-C2EBE9CA357F}"/>
              </a:ext>
            </a:extLst>
          </p:cNvPr>
          <p:cNvSpPr txBox="1">
            <a:spLocks/>
          </p:cNvSpPr>
          <p:nvPr/>
        </p:nvSpPr>
        <p:spPr>
          <a:xfrm>
            <a:off x="785563" y="27299417"/>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4:</a:t>
            </a:r>
            <a:r>
              <a:rPr lang="en-US" sz="2800" dirty="0">
                <a:solidFill>
                  <a:schemeClr val="bg1"/>
                </a:solidFill>
                <a:latin typeface="Agency FB" panose="020B0503020202020204" pitchFamily="34" charset="0"/>
              </a:rPr>
              <a:t> Camera module</a:t>
            </a:r>
          </a:p>
        </p:txBody>
      </p:sp>
      <p:pic>
        <p:nvPicPr>
          <p:cNvPr id="17" name="Picture 6" descr="https://lh6.googleusercontent.com/GJ595TbOwr6tJGEEkWSk2upqDw8yYQf894RmIA_VM09EzRNT_Yzsi7xrBl_LtM8Ixe_PWxqBVIjJw-F3gJTCRR5f6c1piOEsoLTBy21qxE-YXbIcF39PfyflSbN31-N_Ivhc68ufrac">
            <a:extLst>
              <a:ext uri="{FF2B5EF4-FFF2-40B4-BE49-F238E27FC236}">
                <a16:creationId xmlns:a16="http://schemas.microsoft.com/office/drawing/2014/main" id="{489E5A48-C86F-493F-92A8-895DA5D74EE3}"/>
              </a:ext>
            </a:extLst>
          </p:cNvPr>
          <p:cNvPicPr>
            <a:picLocks noChangeAspect="1" noChangeArrowheads="1"/>
          </p:cNvPicPr>
          <p:nvPr/>
        </p:nvPicPr>
        <p:blipFill rotWithShape="1">
          <a:blip r:embed="rId16">
            <a:extLst>
              <a:ext uri="{BEBA8EAE-BF5A-486C-A8C5-ECC9F3942E4B}">
                <a14:imgProps xmlns:a14="http://schemas.microsoft.com/office/drawing/2010/main">
                  <a14:imgLayer r:embed="rId17">
                    <a14:imgEffect>
                      <a14:backgroundRemoval t="20000" b="83684" l="15000" r="81579">
                        <a14:foregroundMark x1="81842" y1="56579" x2="79211" y2="43421"/>
                        <a14:foregroundMark x1="79211" y1="43421" x2="81842" y2="32368"/>
                        <a14:foregroundMark x1="54474" y1="20263" x2="54474" y2="20263"/>
                        <a14:foregroundMark x1="67632" y1="83947" x2="67632" y2="75526"/>
                        <a14:foregroundMark x1="15000" y1="55000" x2="16053" y2="41316"/>
                      </a14:backgroundRemoval>
                    </a14:imgEffect>
                  </a14:imgLayer>
                </a14:imgProps>
              </a:ext>
              <a:ext uri="{28A0092B-C50C-407E-A947-70E740481C1C}">
                <a14:useLocalDpi xmlns:a14="http://schemas.microsoft.com/office/drawing/2010/main" val="0"/>
              </a:ext>
            </a:extLst>
          </a:blip>
          <a:srcRect l="9133" t="12633" r="12002" b="13678"/>
          <a:stretch/>
        </p:blipFill>
        <p:spPr bwMode="auto">
          <a:xfrm>
            <a:off x="785563" y="28060080"/>
            <a:ext cx="3825416" cy="3574367"/>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50" name="Title 1">
            <a:extLst>
              <a:ext uri="{FF2B5EF4-FFF2-40B4-BE49-F238E27FC236}">
                <a16:creationId xmlns:a16="http://schemas.microsoft.com/office/drawing/2014/main" id="{CEC169B6-B3B2-4E81-98C8-A613BD3C0A54}"/>
              </a:ext>
            </a:extLst>
          </p:cNvPr>
          <p:cNvSpPr txBox="1">
            <a:spLocks/>
          </p:cNvSpPr>
          <p:nvPr/>
        </p:nvSpPr>
        <p:spPr>
          <a:xfrm>
            <a:off x="785563" y="31887668"/>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5: </a:t>
            </a:r>
            <a:r>
              <a:rPr lang="en-US" sz="2800" dirty="0">
                <a:solidFill>
                  <a:schemeClr val="bg1"/>
                </a:solidFill>
                <a:latin typeface="Agency FB" panose="020B0503020202020204" pitchFamily="34" charset="0"/>
              </a:rPr>
              <a:t>YDLIDAR</a:t>
            </a:r>
          </a:p>
        </p:txBody>
      </p:sp>
      <p:sp>
        <p:nvSpPr>
          <p:cNvPr id="51" name="Title 1">
            <a:extLst>
              <a:ext uri="{FF2B5EF4-FFF2-40B4-BE49-F238E27FC236}">
                <a16:creationId xmlns:a16="http://schemas.microsoft.com/office/drawing/2014/main" id="{BE96800A-0416-430D-AA36-B35797593184}"/>
              </a:ext>
            </a:extLst>
          </p:cNvPr>
          <p:cNvSpPr txBox="1">
            <a:spLocks/>
          </p:cNvSpPr>
          <p:nvPr/>
        </p:nvSpPr>
        <p:spPr>
          <a:xfrm>
            <a:off x="15198252" y="31887668"/>
            <a:ext cx="5631629" cy="662267"/>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8: </a:t>
            </a:r>
            <a:r>
              <a:rPr lang="en-US" sz="2800" dirty="0">
                <a:solidFill>
                  <a:schemeClr val="bg1"/>
                </a:solidFill>
                <a:latin typeface="Agency FB" panose="020B0503020202020204" pitchFamily="34" charset="0"/>
              </a:rPr>
              <a:t>ROS node diagram</a:t>
            </a:r>
          </a:p>
        </p:txBody>
      </p:sp>
      <p:sp>
        <p:nvSpPr>
          <p:cNvPr id="52" name="Title 1">
            <a:extLst>
              <a:ext uri="{FF2B5EF4-FFF2-40B4-BE49-F238E27FC236}">
                <a16:creationId xmlns:a16="http://schemas.microsoft.com/office/drawing/2014/main" id="{A746D663-CAA9-488E-9E45-53925582BE07}"/>
              </a:ext>
            </a:extLst>
          </p:cNvPr>
          <p:cNvSpPr txBox="1">
            <a:spLocks/>
          </p:cNvSpPr>
          <p:nvPr/>
        </p:nvSpPr>
        <p:spPr>
          <a:xfrm>
            <a:off x="37932093" y="11581619"/>
            <a:ext cx="5164469" cy="884263"/>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9: </a:t>
            </a:r>
            <a:r>
              <a:rPr lang="en-US" sz="2800" dirty="0">
                <a:solidFill>
                  <a:schemeClr val="bg1"/>
                </a:solidFill>
                <a:latin typeface="Agency FB" panose="020B0503020202020204" pitchFamily="34" charset="0"/>
              </a:rPr>
              <a:t>Robot position and orientation indicated on arena map</a:t>
            </a:r>
          </a:p>
        </p:txBody>
      </p:sp>
      <p:sp>
        <p:nvSpPr>
          <p:cNvPr id="53" name="Title 1">
            <a:extLst>
              <a:ext uri="{FF2B5EF4-FFF2-40B4-BE49-F238E27FC236}">
                <a16:creationId xmlns:a16="http://schemas.microsoft.com/office/drawing/2014/main" id="{6ED7DA90-BA22-40F0-8200-1A773E5132A5}"/>
              </a:ext>
            </a:extLst>
          </p:cNvPr>
          <p:cNvSpPr txBox="1">
            <a:spLocks/>
          </p:cNvSpPr>
          <p:nvPr/>
        </p:nvSpPr>
        <p:spPr>
          <a:xfrm>
            <a:off x="29708305" y="17056191"/>
            <a:ext cx="5164469" cy="884263"/>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10: </a:t>
            </a:r>
            <a:r>
              <a:rPr lang="en-US" sz="2800" dirty="0">
                <a:solidFill>
                  <a:schemeClr val="bg1"/>
                </a:solidFill>
                <a:latin typeface="Agency FB" panose="020B0503020202020204" pitchFamily="34" charset="0"/>
              </a:rPr>
              <a:t>Objects identified and analyzed via OpenCV visual processing</a:t>
            </a:r>
          </a:p>
        </p:txBody>
      </p:sp>
      <p:sp>
        <p:nvSpPr>
          <p:cNvPr id="54" name="Title 1">
            <a:extLst>
              <a:ext uri="{FF2B5EF4-FFF2-40B4-BE49-F238E27FC236}">
                <a16:creationId xmlns:a16="http://schemas.microsoft.com/office/drawing/2014/main" id="{0F51278F-8D8E-40BF-8090-ADF8210B2AD1}"/>
              </a:ext>
            </a:extLst>
          </p:cNvPr>
          <p:cNvSpPr txBox="1">
            <a:spLocks/>
          </p:cNvSpPr>
          <p:nvPr/>
        </p:nvSpPr>
        <p:spPr>
          <a:xfrm>
            <a:off x="31676564" y="31948631"/>
            <a:ext cx="10348257" cy="601304"/>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12: </a:t>
            </a:r>
            <a:r>
              <a:rPr lang="en-US" sz="2800" dirty="0">
                <a:solidFill>
                  <a:schemeClr val="bg1"/>
                </a:solidFill>
                <a:latin typeface="Agency FB" panose="020B0503020202020204" pitchFamily="34" charset="0"/>
              </a:rPr>
              <a:t>Full SPARC and senior design team at SoutheastCon 2019 in Huntsville, AL</a:t>
            </a:r>
          </a:p>
        </p:txBody>
      </p:sp>
      <p:pic>
        <p:nvPicPr>
          <p:cNvPr id="8" name="Picture 7" descr="A picture containing indoor, wall, floor&#10;&#10;Description automatically generated">
            <a:extLst>
              <a:ext uri="{FF2B5EF4-FFF2-40B4-BE49-F238E27FC236}">
                <a16:creationId xmlns:a16="http://schemas.microsoft.com/office/drawing/2014/main" id="{6FF17D11-2A3C-4A87-A5DC-E4102FA15BE2}"/>
              </a:ext>
            </a:extLst>
          </p:cNvPr>
          <p:cNvPicPr>
            <a:picLocks noChangeAspect="1"/>
          </p:cNvPicPr>
          <p:nvPr/>
        </p:nvPicPr>
        <p:blipFill rotWithShape="1">
          <a:blip r:embed="rId18">
            <a:extLst>
              <a:ext uri="{28A0092B-C50C-407E-A947-70E740481C1C}">
                <a14:useLocalDpi xmlns:a14="http://schemas.microsoft.com/office/drawing/2010/main" val="0"/>
              </a:ext>
            </a:extLst>
          </a:blip>
          <a:srcRect l="40353" t="26599" r="5521" b="10605"/>
          <a:stretch/>
        </p:blipFill>
        <p:spPr>
          <a:xfrm rot="5400000">
            <a:off x="38667993" y="19056349"/>
            <a:ext cx="4974761" cy="4328651"/>
          </a:xfrm>
          <a:prstGeom prst="rect">
            <a:avLst/>
          </a:prstGeom>
        </p:spPr>
      </p:pic>
      <p:sp>
        <p:nvSpPr>
          <p:cNvPr id="55" name="Title 1">
            <a:extLst>
              <a:ext uri="{FF2B5EF4-FFF2-40B4-BE49-F238E27FC236}">
                <a16:creationId xmlns:a16="http://schemas.microsoft.com/office/drawing/2014/main" id="{C41A825A-6128-4462-B58C-0E667BD6ED9A}"/>
              </a:ext>
            </a:extLst>
          </p:cNvPr>
          <p:cNvSpPr txBox="1">
            <a:spLocks/>
          </p:cNvSpPr>
          <p:nvPr/>
        </p:nvSpPr>
        <p:spPr>
          <a:xfrm>
            <a:off x="38991048" y="23844528"/>
            <a:ext cx="4746559" cy="884263"/>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r>
              <a:rPr lang="en-US" sz="2800" b="1" dirty="0">
                <a:solidFill>
                  <a:schemeClr val="bg1"/>
                </a:solidFill>
                <a:latin typeface="Agency FB" panose="020B0503020202020204" pitchFamily="34" charset="0"/>
              </a:rPr>
              <a:t>Figure 11: </a:t>
            </a:r>
            <a:r>
              <a:rPr lang="en-US" sz="2800" dirty="0">
                <a:solidFill>
                  <a:schemeClr val="bg1"/>
                </a:solidFill>
                <a:latin typeface="Agency FB" panose="020B0503020202020204" pitchFamily="34" charset="0"/>
              </a:rPr>
              <a:t>Field algorithm testing</a:t>
            </a:r>
          </a:p>
        </p:txBody>
      </p:sp>
      <p:pic>
        <p:nvPicPr>
          <p:cNvPr id="12" name="Picture 11" descr="A sign over a road&#10;&#10;Description automatically generated">
            <a:extLst>
              <a:ext uri="{FF2B5EF4-FFF2-40B4-BE49-F238E27FC236}">
                <a16:creationId xmlns:a16="http://schemas.microsoft.com/office/drawing/2014/main" id="{5884F3D1-B55F-4F04-99A1-8349989CDEC5}"/>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9819253" y="12838051"/>
            <a:ext cx="5471037" cy="4103278"/>
          </a:xfrm>
          <a:prstGeom prst="rect">
            <a:avLst/>
          </a:prstGeom>
        </p:spPr>
      </p:pic>
    </p:spTree>
    <p:extLst>
      <p:ext uri="{BB962C8B-B14F-4D97-AF65-F5344CB8AC3E}">
        <p14:creationId xmlns:p14="http://schemas.microsoft.com/office/powerpoint/2010/main" val="72863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899</TotalTime>
  <Words>714</Words>
  <Application>Microsoft Office PowerPoint</Application>
  <PresentationFormat>Custom</PresentationFormat>
  <Paragraphs>39</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Agency FB</vt:lpstr>
      <vt:lpstr>Arial</vt:lpstr>
      <vt:lpstr>Calibri</vt:lpstr>
      <vt:lpstr>Calibri Light</vt:lpstr>
      <vt:lpstr>Eras Light ITC</vt:lpstr>
      <vt:lpstr>Office Theme</vt:lpstr>
      <vt:lpstr>IEEE SoutheastCon 2019  Hardware Competition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IEEE SoutheastCon Hardware Competition Team</dc:title>
  <dc:creator>Matthew Castleberry</dc:creator>
  <cp:lastModifiedBy>Matthew Castleberry</cp:lastModifiedBy>
  <cp:revision>31</cp:revision>
  <dcterms:created xsi:type="dcterms:W3CDTF">2019-04-18T21:49:55Z</dcterms:created>
  <dcterms:modified xsi:type="dcterms:W3CDTF">2019-04-23T22:51:38Z</dcterms:modified>
</cp:coreProperties>
</file>

<file path=docProps/thumbnail.jpeg>
</file>